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  <p:sldMasterId id="214748369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9" roundtripDataSignature="AMtx7miwPRxdROz6ljcX7r8uzlFmqInJ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44" Type="http://schemas.openxmlformats.org/officeDocument/2006/relationships/font" Target="fonts/HelveticaNeueLight-boldItalic.fntdata"/><Relationship Id="rId43" Type="http://schemas.openxmlformats.org/officeDocument/2006/relationships/font" Target="fonts/HelveticaNeueLight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33" Type="http://schemas.openxmlformats.org/officeDocument/2006/relationships/font" Target="fonts/MontserratMedium-regular.fntdata"/><Relationship Id="rId32" Type="http://schemas.openxmlformats.org/officeDocument/2006/relationships/font" Target="fonts/Montserrat-boldItalic.fntdata"/><Relationship Id="rId35" Type="http://schemas.openxmlformats.org/officeDocument/2006/relationships/font" Target="fonts/MontserratMedium-italic.fntdata"/><Relationship Id="rId34" Type="http://schemas.openxmlformats.org/officeDocument/2006/relationships/font" Target="fonts/MontserratMedium-bold.fntdata"/><Relationship Id="rId37" Type="http://schemas.openxmlformats.org/officeDocument/2006/relationships/font" Target="fonts/HelveticaNeue-regular.fntdata"/><Relationship Id="rId36" Type="http://schemas.openxmlformats.org/officeDocument/2006/relationships/font" Target="fonts/MontserratMedium-boldItalic.fntdata"/><Relationship Id="rId39" Type="http://schemas.openxmlformats.org/officeDocument/2006/relationships/font" Target="fonts/HelveticaNeue-italic.fntdata"/><Relationship Id="rId38" Type="http://schemas.openxmlformats.org/officeDocument/2006/relationships/font" Target="fonts/HelveticaNeue-bold.fntdata"/><Relationship Id="rId20" Type="http://schemas.openxmlformats.org/officeDocument/2006/relationships/font" Target="fonts/RobotoSlab-bold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29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1d839cb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a1d839cb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1d839cb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a1d839cb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1d839cb4c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a1d839cb4c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1d839cb4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a1d839cb4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1d839cb4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a1d839cb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1d839cb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a1d839cb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1d839cb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a1d839cb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1d839cb4c_0_16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Google Shape;220;ga1d839cb4c_0_16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ga1d839cb4c_0_1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1d839cb4c_0_168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ga1d839cb4c_0_168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ga1d839cb4c_0_168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ga1d839cb4c_0_1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1d839cb4c_0_173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ga1d839cb4c_0_17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1d839cb4c_0_176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ga1d839cb4c_0_176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ga1d839cb4c_0_176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Google Shape;234;ga1d839cb4c_0_1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1d839cb4c_0_18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ga1d839cb4c_0_18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d839cb4c_0_18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ga1d839cb4c_0_184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ga1d839cb4c_0_18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1d839cb4c_0_188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ga1d839cb4c_0_18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ga1d839cb4c_0_188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Google Shape;246;ga1d839cb4c_0_18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1d839cb4c_0_193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Google Shape;249;ga1d839cb4c_0_19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1d839cb4c_0_196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ga1d839cb4c_0_196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ga1d839cb4c_0_196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ga1d839cb4c_0_19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1d839cb4c_0_201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Google Shape;257;ga1d839cb4c_0_201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ga1d839cb4c_0_20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1d839cb4c_0_20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ga1d839cb4c_0_2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d839cb4c_0_20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1d839cb4c_0_16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ga1d839cb4c_0_160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ga1d839cb4c_0_1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Joins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1d839cb4c_0_59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FULL JOIN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ga1d839cb4c_0_5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ga1d839cb4c_0_59"/>
          <p:cNvSpPr txBox="1"/>
          <p:nvPr/>
        </p:nvSpPr>
        <p:spPr>
          <a:xfrm>
            <a:off x="707225" y="1293025"/>
            <a:ext cx="57864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FULL JOIN returns a table with the all the rows both tables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MySQL full join needs to UNION a LEFT join with a RIGHT join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UNION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 JOIN table_b AS tb</a:t>
            </a:r>
            <a:endParaRPr b="0" i="0" sz="13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5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ga1d839cb4c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2900" y="508698"/>
            <a:ext cx="1484675" cy="9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a1d839cb4c_0_59"/>
          <p:cNvSpPr txBox="1"/>
          <p:nvPr/>
        </p:nvSpPr>
        <p:spPr>
          <a:xfrm>
            <a:off x="5186375" y="2249825"/>
            <a:ext cx="33003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BANK.ACCOUNT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BANK.LOAN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A.ACCOUNT_ID = L.ACCOUNT_ID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BANK.ACCOUNT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BANK.LOAN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A.ACCOUNT_ID = L.ACCOUNT_ID;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Joining two tables: JOIN.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joins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6" name="Google Shape;27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Unfortunately, after normalization we end up with the information split in many tables. Thus, sometimes we want to gather info which is split in several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ga0aef77d17_0_0"/>
          <p:cNvPicPr preferRelativeResize="0"/>
          <p:nvPr/>
        </p:nvPicPr>
        <p:blipFill rotWithShape="1">
          <a:blip r:embed="rId4">
            <a:alphaModFix/>
          </a:blip>
          <a:srcRect b="6521" l="6023" r="27550" t="5589"/>
          <a:stretch/>
        </p:blipFill>
        <p:spPr>
          <a:xfrm>
            <a:off x="3827659" y="2551925"/>
            <a:ext cx="2190642" cy="1916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1d839cb4c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JOINING TWO TABLES: JOIN</a:t>
            </a:r>
            <a:r>
              <a:rPr b="1" i="0" lang="en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a1d839cb4c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a1d839cb4c_0_1"/>
          <p:cNvSpPr txBox="1"/>
          <p:nvPr/>
        </p:nvSpPr>
        <p:spPr>
          <a:xfrm>
            <a:off x="707225" y="1369225"/>
            <a:ext cx="4971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Joining two tables in not so easy as it may look like. We need to answer some questions before: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How, vertically or horizontally? (concat, merge in Python)?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about the records inside in each table, should be on both or only in one?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is a method to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combine tables horizontally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a1d839cb4c_0_1"/>
          <p:cNvSpPr txBox="1"/>
          <p:nvPr/>
        </p:nvSpPr>
        <p:spPr>
          <a:xfrm>
            <a:off x="6109252" y="7731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Vertically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a1d839cb4c_0_1"/>
          <p:cNvSpPr/>
          <p:nvPr/>
        </p:nvSpPr>
        <p:spPr>
          <a:xfrm>
            <a:off x="6453810" y="118472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a1d839cb4c_0_1"/>
          <p:cNvSpPr/>
          <p:nvPr/>
        </p:nvSpPr>
        <p:spPr>
          <a:xfrm>
            <a:off x="6453809" y="1677510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a1d839cb4c_0_1"/>
          <p:cNvSpPr txBox="1"/>
          <p:nvPr/>
        </p:nvSpPr>
        <p:spPr>
          <a:xfrm>
            <a:off x="5956852" y="2449512"/>
            <a:ext cx="31209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Data Horizontally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a1d839cb4c_0_1"/>
          <p:cNvSpPr/>
          <p:nvPr/>
        </p:nvSpPr>
        <p:spPr>
          <a:xfrm>
            <a:off x="5433392" y="2894772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a1d839cb4c_0_1"/>
          <p:cNvSpPr/>
          <p:nvPr/>
        </p:nvSpPr>
        <p:spPr>
          <a:xfrm>
            <a:off x="7176280" y="2894771"/>
            <a:ext cx="1610100" cy="376500"/>
          </a:xfrm>
          <a:prstGeom prst="rect">
            <a:avLst/>
          </a:prstGeom>
          <a:solidFill>
            <a:srgbClr val="00A2FF"/>
          </a:solidFill>
          <a:ln cap="flat" cmpd="sng" w="25400">
            <a:solidFill>
              <a:srgbClr val="0076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Table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ga1d839cb4c_0_144"/>
          <p:cNvCxnSpPr/>
          <p:nvPr/>
        </p:nvCxnSpPr>
        <p:spPr>
          <a:xfrm rot="10800000">
            <a:off x="3579305" y="-29519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07" name="Google Shape;307;ga1d839cb4c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5011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a1d839cb4c_0_144"/>
          <p:cNvSpPr/>
          <p:nvPr/>
        </p:nvSpPr>
        <p:spPr>
          <a:xfrm>
            <a:off x="406400" y="488950"/>
            <a:ext cx="2547000" cy="284100"/>
          </a:xfrm>
          <a:prstGeom prst="rect">
            <a:avLst/>
          </a:prstGeom>
          <a:solidFill>
            <a:srgbClr val="64C3F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a1d839cb4c_0_144"/>
          <p:cNvSpPr txBox="1"/>
          <p:nvPr/>
        </p:nvSpPr>
        <p:spPr>
          <a:xfrm>
            <a:off x="320728" y="473869"/>
            <a:ext cx="27186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Types of Joins</a:t>
            </a:r>
            <a:endParaRPr b="0"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ga1d839cb4c_0_144"/>
          <p:cNvSpPr txBox="1"/>
          <p:nvPr/>
        </p:nvSpPr>
        <p:spPr>
          <a:xfrm>
            <a:off x="-166969" y="2016919"/>
            <a:ext cx="35181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Types of joins</a:t>
            </a:r>
            <a:endParaRPr b="0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ga1d839cb4c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425" y="306393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1d839cb4c_0_1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4697" y="3023310"/>
            <a:ext cx="1260279" cy="81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a1d839cb4c_0_1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9969" y="3023310"/>
            <a:ext cx="1260279" cy="8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a1d839cb4c_0_144"/>
          <p:cNvSpPr txBox="1"/>
          <p:nvPr/>
        </p:nvSpPr>
        <p:spPr>
          <a:xfrm>
            <a:off x="4042346" y="4129838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1d839cb4c_0_144"/>
          <p:cNvSpPr txBox="1"/>
          <p:nvPr/>
        </p:nvSpPr>
        <p:spPr>
          <a:xfrm>
            <a:off x="5659664" y="4128475"/>
            <a:ext cx="107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a1d839cb4c_0_144"/>
          <p:cNvSpPr txBox="1"/>
          <p:nvPr/>
        </p:nvSpPr>
        <p:spPr>
          <a:xfrm>
            <a:off x="7104936" y="4070551"/>
            <a:ext cx="116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ga1d839cb4c_0_1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30124" y="1057961"/>
            <a:ext cx="1260275" cy="7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a1d839cb4c_0_144"/>
          <p:cNvSpPr txBox="1"/>
          <p:nvPr/>
        </p:nvSpPr>
        <p:spPr>
          <a:xfrm>
            <a:off x="5507276" y="2071075"/>
            <a:ext cx="126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1312" lvl="1" marL="4556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Inner Join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1d839cb4c_0_3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JOIN SYNTAX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a1d839cb4c_0_3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ga1d839cb4c_0_3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TYPE_OF JOIN table_b AS tb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Where TYPEOF = (INNER, LEFT, RIGHT, FULL)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1d839cb4c_0_2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INNER JOIN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a1d839cb4c_0_2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a1d839cb4c_0_22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INNER JOIN (default) returns only the matching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rows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both tables.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INNER JOIN table_b AS tb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ta.col_x = tb.col_y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INNER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L.ACCOUNT_ID;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ga1d839cb4c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0294" y="654887"/>
            <a:ext cx="1581357" cy="977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1d839cb4c_0_4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LEFT JOIN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a1d839cb4c_0_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a1d839cb4c_0_43"/>
          <p:cNvSpPr txBox="1"/>
          <p:nvPr/>
        </p:nvSpPr>
        <p:spPr>
          <a:xfrm>
            <a:off x="707225" y="15216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LEFT JOIN returns a table with the all the rows on the left table and the matching ones on the right.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LEFT JOIN table_b AS tb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ON  ta.col_x = tb.col_y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LEFT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L.ACCOUNT_ID;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ga1d839cb4c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650" y="654873"/>
            <a:ext cx="1500314" cy="9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1d839cb4c_0_51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TYPES OF JOINS: RIGHT JOIN</a:t>
            </a:r>
            <a:endParaRPr b="1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a1d839cb4c_0_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ga1d839cb4c_0_51"/>
          <p:cNvSpPr txBox="1"/>
          <p:nvPr/>
        </p:nvSpPr>
        <p:spPr>
          <a:xfrm>
            <a:off x="707225" y="1293025"/>
            <a:ext cx="5710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RIGHT JOIN returns a table with the all the rows on the right table and the matching ones on the left.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non matching rows, NULL values are returned.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SELECT ta.col_n, …., tb.col_m FROM table_a AS ta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RIGHT JOIN table_b AS tb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OB ta.col_x = tb.col_y</a:t>
            </a:r>
            <a:endParaRPr b="0" i="0" sz="16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RIGHT JOIN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 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L.ACCOUNT_ID;</a:t>
            </a:r>
            <a:endParaRPr b="0" i="0" sz="16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ga1d839cb4c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301" y="595327"/>
            <a:ext cx="1438900" cy="9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